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7C35A-E996-B1AA-78DB-C09226CA3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9A97F3-CC89-589B-CFB3-3F9E93BA3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BA3DD0-228A-53C8-B068-C47491598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42C972-1B82-7E4C-D5D3-FAAB9CFD5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6EB145-391E-CF20-4001-BBBB4394B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5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332715-6957-6AC7-058A-1AB559931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4E7429-EEA6-D9AE-E174-C1EA8277D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508635-437F-C9DF-560D-70C19C5E8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68AA7B-15D4-21AA-7074-39F142971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9D02C0-E737-4538-AED8-30D60A84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63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AC04CD-046C-4877-4DAE-457708A1A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EF2BA4-4C08-93BB-9D3D-B161B3468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3FBCA9-2B2D-1B74-5A63-BCAD0CBC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C102DE-D863-92DE-10F1-073A92E00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F584D3-FA3C-D1EE-87BD-8564ABEDA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6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F633A5-C2DE-41B5-DEAB-2D374ADB2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E93429-C347-5109-5F1F-775C38BEC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FC040C-6CC6-1AC7-0424-2166E7D96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E3981C-C9DC-691A-9DA2-27489881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77A034-7B21-5087-6D70-3A2C59A92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71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40772B-D06C-DDE6-8187-7CF91C635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A922C7-458B-CCC8-D466-FA826F98D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59D1CD-7576-0EF9-9ED9-35CCB470C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52FEF9-8CF0-B9DF-CBED-B72F53DAF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60DD96-B0BD-FEE7-AA1C-9EA282706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91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674EFD-08D4-F886-E3B6-247D499A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728816-B0CC-FC3C-C951-E4FE2FFD5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967F37-0FCA-62FD-3B01-161075F3C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90080C-60AA-6C73-10F5-4527827E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5314EA-2151-8B94-5438-47985C1D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298C11-6C45-AD76-8654-4853F80B4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74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BF6AFC-FB1B-F314-06C1-D105804B7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1F4D03-0AB2-1428-B1AB-0AE7A263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CE5518-7B4C-06E9-7666-3E9B518E9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B3FC375-8D7A-F35E-08AC-691ADE9E1C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D6FC74-F6A5-98D5-370C-35CFC82D97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FB73222-1BF8-53F5-E36C-F502412AB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AA1FA1-8D56-4095-3922-7E9029CB2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7AD56CA-F414-5E80-A9A8-2E46766EF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73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411DB5-B95F-955A-FEA3-C0D0F9FBC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9D68EE-110A-85D3-DF13-54FE88027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F88DF28-56D1-4A76-C0A3-D93112D1B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0F07BC-69AD-7917-9D71-A9833894B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85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37B1661-D751-E7E9-3F9C-774B2AFC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F5BA6ED-6877-D5B3-AF7B-0AE304D2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9809C8B-1DE9-F8A3-8065-1BF2842F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73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97BEA7-5FF6-8F52-4FEC-0E66D8ABF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6CA719-E3DC-31FF-9141-B855A7675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D55483-ABCC-FB48-DF98-FA815CBF0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1CA724-52C4-29AF-79CB-62E26E1E9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6E29BD-867B-B87A-6729-F0FDFF2E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E1BCF4-8C78-838F-22DE-D4C49874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42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F88DDF-2A58-7BCC-0AFF-5BBFF8713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9BC3FA-71D1-8AD0-76B8-86CD6EF93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D060718-21CE-291D-9AA3-39B7E0598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B8A5E0-3CCD-FB24-DA6A-18BE6DBD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9D193E-09C9-0617-9E6D-D0EDD33E0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F4BF30-0295-57B0-ADCD-6FBD41BCF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079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CBDE96-FB6A-3C3C-9870-5943C5EB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C5D370-D3F6-909A-3571-01A9C7652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55666F-74D3-91E4-0210-9A58F1C4A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FD8AC-D919-4948-B7E6-0623BD085D38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17E029-F067-F100-5EA0-E8C3A4B0C8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A61B65-AE04-3B23-190A-8721C76C67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91FC0-A583-469E-9BC3-10A753F4F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18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AD3EA-E770-D62F-ACA1-22E93F219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1886"/>
            <a:ext cx="9144000" cy="1460665"/>
          </a:xfrm>
        </p:spPr>
        <p:txBody>
          <a:bodyPr>
            <a:normAutofit/>
          </a:bodyPr>
          <a:lstStyle/>
          <a:p>
            <a:r>
              <a:rPr lang="ru-RU" sz="4800" dirty="0">
                <a:latin typeface="Arial Black" panose="020B0A04020102020204" pitchFamily="34" charset="0"/>
                <a:ea typeface="Microsoft YaHei" panose="020B0503020204020204" pitchFamily="34" charset="-122"/>
              </a:rPr>
              <a:t>Группы здоровья 1 курс 2024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7FCD6A9-9538-A9C3-9F89-F86B9E57DD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9430"/>
            <a:ext cx="9144000" cy="5878284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8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группа </a:t>
            </a:r>
            <a:r>
              <a:rPr lang="ru-RU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solidFill>
                  <a:srgbClr val="474747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граждане, у которых не установлены хронические неинфекционные заболевания, отсутствуют факторы риска развития таких заболеваний или имеются указанные факторы риска при низком или среднем абсолютном сердечно-сосудистом риске и которые не нуждаются в диспансерном наблюдении</a:t>
            </a:r>
            <a:endParaRPr lang="ru-RU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u="sng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ru-RU" sz="1800" u="sng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группа </a:t>
            </a:r>
            <a:r>
              <a:rPr lang="ru-RU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в данную категорию входят лица, не обладающие какими-либо хроническими заболеваниями, но находящиеся в зоне повышенного риска их приобретения. Кроме этого, сюда относят людей, имеющих предрасположенность к развитию сердечно-сосудистых заболеваний.</a:t>
            </a:r>
            <a:endParaRPr lang="ru-RU" sz="1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u="sng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III</a:t>
            </a:r>
            <a:r>
              <a:rPr lang="ru-RU" sz="1800" u="sng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группа  </a:t>
            </a:r>
            <a:r>
              <a:rPr lang="ru-RU" sz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- граждане, имеющие хронические неинфекционные заболевания, требующие установления диспансерного наблюдения или оказания специализированной, медицинской помощи, а также граждане с подозрением на наличие этих заболеваний, нуждающиеся в дополнительном обследовании.</a:t>
            </a:r>
            <a:endParaRPr lang="ru-RU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75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86FEFD-837F-3EA3-9A0C-97F52D2D4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Arial Black" panose="020B0A04020102020204" pitchFamily="34" charset="0"/>
              </a:rPr>
              <a:t>Характеристика групп здоровья: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F9AF60-26A7-6736-DC03-CB2631816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группа   - 20% (Без функциональных изменений)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ru-RU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группа  </a:t>
            </a:r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65% (Миопия, искривление осанки)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r>
              <a:rPr lang="ru-RU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группа </a:t>
            </a:r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15% (Бронхиальная астма, заболевания ЖКТ, заболевания костной системы, ГБ, атопический дерматит, псориаз, эпилепсия, сахарный диабет, заболевания сердечно-сосудистой системы, хроническая иммунная тромбоцитопения, ДЦП)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67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BC96AD-F45A-4F63-BDB3-3F5BD2616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83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 Black" panose="020B0A04020102020204" pitchFamily="34" charset="0"/>
              </a:rPr>
              <a:t>Период с 02.09.2024г по 27.11.2024г обращений студентов 1 курса за медицинской помощью: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E1D999-65E4-D991-AD6F-4FC756CF0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6331"/>
            <a:ext cx="10515600" cy="3160631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9600" dirty="0">
                <a:latin typeface="Arial Black" panose="020B0A04020102020204" pitchFamily="34" charset="0"/>
              </a:rPr>
              <a:t>185</a:t>
            </a:r>
          </a:p>
        </p:txBody>
      </p:sp>
    </p:spTree>
    <p:extLst>
      <p:ext uri="{BB962C8B-B14F-4D97-AF65-F5344CB8AC3E}">
        <p14:creationId xmlns:p14="http://schemas.microsoft.com/office/powerpoint/2010/main" val="3752310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3A7A6D-E869-BF46-7243-B344025F2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Arial Black" panose="020B0A04020102020204" pitchFamily="34" charset="0"/>
              </a:rPr>
              <a:t>Топ обращений за медицинской помощью: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473D5-40AD-B923-D209-E67511196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 Black" panose="020B0A04020102020204" pitchFamily="34" charset="0"/>
              </a:rPr>
              <a:t>1. Головокружение</a:t>
            </a:r>
          </a:p>
          <a:p>
            <a:pPr algn="ctr"/>
            <a:r>
              <a:rPr lang="ru-RU" sz="5400" dirty="0">
                <a:latin typeface="Arial Black" panose="020B0A04020102020204" pitchFamily="34" charset="0"/>
              </a:rPr>
              <a:t>2.Тошнота</a:t>
            </a:r>
          </a:p>
          <a:p>
            <a:pPr algn="ctr"/>
            <a:r>
              <a:rPr lang="ru-RU" sz="5400" dirty="0">
                <a:latin typeface="Arial Black" panose="020B0A04020102020204" pitchFamily="34" charset="0"/>
              </a:rPr>
              <a:t>3.Боли в животе, панические атаки</a:t>
            </a:r>
          </a:p>
        </p:txBody>
      </p:sp>
    </p:spTree>
    <p:extLst>
      <p:ext uri="{BB962C8B-B14F-4D97-AF65-F5344CB8AC3E}">
        <p14:creationId xmlns:p14="http://schemas.microsoft.com/office/powerpoint/2010/main" val="3325361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86FE32-43BB-195F-C31E-7E1E0CBCD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Arial Black" panose="020B0A04020102020204" pitchFamily="34" charset="0"/>
              </a:rPr>
              <a:t>Мотивация студента к ведению ЗОЖ!!!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E2E8B4-F329-2655-CB57-E5FE4B45B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998"/>
            <a:ext cx="10515600" cy="4005159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dirty="0"/>
          </a:p>
          <a:p>
            <a:pPr algn="ctr"/>
            <a:r>
              <a:rPr lang="ru-RU" sz="6600" b="1" dirty="0">
                <a:latin typeface="Arial Black" panose="020B0A04020102020204" pitchFamily="34" charset="0"/>
              </a:rPr>
              <a:t>это</a:t>
            </a:r>
            <a:r>
              <a:rPr lang="ru-RU" sz="6600" b="1" dirty="0"/>
              <a:t> </a:t>
            </a:r>
            <a:r>
              <a:rPr lang="ru-RU" sz="6600" b="1" dirty="0">
                <a:latin typeface="Arial Black" panose="020B0A04020102020204" pitchFamily="34" charset="0"/>
              </a:rPr>
              <a:t>задача не только самого студента и медицинского работника, но и педагога!</a:t>
            </a:r>
          </a:p>
        </p:txBody>
      </p:sp>
    </p:spTree>
    <p:extLst>
      <p:ext uri="{BB962C8B-B14F-4D97-AF65-F5344CB8AC3E}">
        <p14:creationId xmlns:p14="http://schemas.microsoft.com/office/powerpoint/2010/main" val="296986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31ECB-5DE1-D969-A869-F8D877705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latin typeface="Arial Black" panose="020B0A04020102020204" pitchFamily="34" charset="0"/>
              </a:rPr>
              <a:t>Важно!!!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C8BBF7-2D4C-D611-4F17-A451C979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>
                <a:latin typeface="Arial Black" panose="020B0A04020102020204" pitchFamily="34" charset="0"/>
              </a:rPr>
              <a:t>Не пропагандировать, что «больничный лист» это не уважительная причина!!!</a:t>
            </a:r>
          </a:p>
        </p:txBody>
      </p:sp>
    </p:spTree>
    <p:extLst>
      <p:ext uri="{BB962C8B-B14F-4D97-AF65-F5344CB8AC3E}">
        <p14:creationId xmlns:p14="http://schemas.microsoft.com/office/powerpoint/2010/main" val="3137077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CEF450-ED2A-D0B2-296F-3C95FCC3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Arial Black" panose="020B0A04020102020204" pitchFamily="34" charset="0"/>
              </a:rPr>
              <a:t>Огромная благодарность всем кураторам!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F5B979-C275-C3EE-3491-F81A286FD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>
                <a:latin typeface="Arial Black" panose="020B0A04020102020204" pitchFamily="34" charset="0"/>
              </a:rPr>
              <a:t>-За помощь в организации студентов для прохождения прививочной компании;</a:t>
            </a:r>
          </a:p>
          <a:p>
            <a:pPr marL="0" indent="0" algn="just">
              <a:buNone/>
            </a:pPr>
            <a:r>
              <a:rPr lang="ru-RU" dirty="0">
                <a:latin typeface="Arial Black" panose="020B0A04020102020204" pitchFamily="34" charset="0"/>
              </a:rPr>
              <a:t>-Организация сбора прививочных сертификатов и санитарных книжек;</a:t>
            </a:r>
          </a:p>
          <a:p>
            <a:pPr marL="0" indent="0" algn="just">
              <a:buNone/>
            </a:pPr>
            <a:r>
              <a:rPr lang="ru-RU" dirty="0">
                <a:latin typeface="Arial Black" panose="020B0A04020102020204" pitchFamily="34" charset="0"/>
              </a:rPr>
              <a:t>-Организация студентов для прохождения медицинских осмотров;</a:t>
            </a:r>
          </a:p>
          <a:p>
            <a:pPr marL="0" indent="0" algn="just">
              <a:buNone/>
            </a:pPr>
            <a:r>
              <a:rPr lang="ru-RU" dirty="0">
                <a:latin typeface="Arial Black" panose="020B0A04020102020204" pitchFamily="34" charset="0"/>
              </a:rPr>
              <a:t>-За совместную работу по больничным листам, медицинским справкам, мониторинг посещаемости, отсутствии по болезни (с каким диагнозом студент).</a:t>
            </a:r>
          </a:p>
          <a:p>
            <a:pPr marL="0" indent="0" algn="ctr">
              <a:buNone/>
            </a:pPr>
            <a:r>
              <a:rPr lang="ru-RU" dirty="0">
                <a:latin typeface="Arial Black" panose="020B0A04020102020204" pitchFamily="34" charset="0"/>
              </a:rPr>
              <a:t>Наша работа очень важна!</a:t>
            </a:r>
          </a:p>
        </p:txBody>
      </p:sp>
    </p:spTree>
    <p:extLst>
      <p:ext uri="{BB962C8B-B14F-4D97-AF65-F5344CB8AC3E}">
        <p14:creationId xmlns:p14="http://schemas.microsoft.com/office/powerpoint/2010/main" val="1586887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5A9BE-AE7A-5F2D-D773-12A75793F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70226" cy="1325563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>
                <a:latin typeface="Arial Black" panose="020B0A04020102020204" pitchFamily="34" charset="0"/>
              </a:rPr>
              <a:t>Спасибо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AAFAFB-6359-BC65-7CA7-48609E39E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574" y="1825625"/>
            <a:ext cx="11389426" cy="4351338"/>
          </a:xfrm>
        </p:spPr>
        <p:txBody>
          <a:bodyPr>
            <a:normAutofit/>
          </a:bodyPr>
          <a:lstStyle/>
          <a:p>
            <a:pPr marL="2286000" lvl="5" indent="0" algn="just">
              <a:buNone/>
            </a:pPr>
            <a:r>
              <a:rPr lang="ru-RU" sz="8800" dirty="0">
                <a:latin typeface="Arial Black" panose="020B0A04020102020204" pitchFamily="34" charset="0"/>
              </a:rPr>
              <a:t>     За</a:t>
            </a:r>
          </a:p>
          <a:p>
            <a:pPr marL="2286000" lvl="5" indent="0" algn="just">
              <a:buNone/>
            </a:pPr>
            <a:r>
              <a:rPr lang="ru-RU" sz="8800" dirty="0">
                <a:latin typeface="Arial Black" panose="020B0A04020102020204" pitchFamily="34" charset="0"/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052253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315</Words>
  <Application>Microsoft Office PowerPoint</Application>
  <PresentationFormat>Широкоэкранный</PresentationFormat>
  <Paragraphs>30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Группы здоровья 1 курс 2024</vt:lpstr>
      <vt:lpstr>Характеристика групп здоровья:</vt:lpstr>
      <vt:lpstr>Период с 02.09.2024г по 27.11.2024г обращений студентов 1 курса за медицинской помощью:</vt:lpstr>
      <vt:lpstr>Топ обращений за медицинской помощью: </vt:lpstr>
      <vt:lpstr>Мотивация студента к ведению ЗОЖ!!!</vt:lpstr>
      <vt:lpstr>Важно!!!</vt:lpstr>
      <vt:lpstr>Огромная благодарность всем кураторам!</vt:lpstr>
      <vt:lpstr>Спасибо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Группы здоровья 1 курс 2024</dc:title>
  <dc:creator>Med</dc:creator>
  <cp:lastModifiedBy>Med</cp:lastModifiedBy>
  <cp:revision>9</cp:revision>
  <dcterms:created xsi:type="dcterms:W3CDTF">2024-11-26T05:11:49Z</dcterms:created>
  <dcterms:modified xsi:type="dcterms:W3CDTF">2024-11-27T08:48:01Z</dcterms:modified>
</cp:coreProperties>
</file>